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9" r:id="rId1"/>
  </p:sldMasterIdLst>
  <p:sldIdLst>
    <p:sldId id="28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3399"/>
    <a:srgbClr val="EEE4FC"/>
    <a:srgbClr val="DFCBF9"/>
    <a:srgbClr val="AE7CF0"/>
    <a:srgbClr val="0077C8"/>
    <a:srgbClr val="4486B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59" autoAdjust="0"/>
    <p:restoredTop sz="94660"/>
  </p:normalViewPr>
  <p:slideViewPr>
    <p:cSldViewPr>
      <p:cViewPr>
        <p:scale>
          <a:sx n="43" d="100"/>
          <a:sy n="43" d="100"/>
        </p:scale>
        <p:origin x="-1906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627EF1-2EA7-429D-BC48-B19D0921C880}" type="datetimeFigureOut">
              <a:rPr lang="ru-RU" smtClean="0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FA7585-2188-431B-928C-42170AC05D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0A9327-7B7B-4C40-9F5C-D6A5B0539621}" type="datetimeFigureOut">
              <a:rPr lang="ru-RU" smtClean="0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8F6DB-1049-4463-B65A-C9E01D2CC4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1481C5-8C64-4D54-AEBD-959823CEF831}" type="datetimeFigureOut">
              <a:rPr lang="ru-RU" smtClean="0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32DC04-060C-4617-87E0-830F1E924F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6E021-B677-4025-852D-EA9C2086E62A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F762F-59AE-415C-9D91-E44FE2D50C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2093A8-4077-494E-8525-D31AC982DDD2}" type="datetimeFigureOut">
              <a:rPr lang="ru-RU" smtClean="0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F7D29B-674D-44F2-9C3A-B0C83351AE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0CCA53-950A-4AEE-9110-4369E99C0DCA}" type="datetimeFigureOut">
              <a:rPr lang="ru-RU" smtClean="0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ABF5C-D186-488C-BD5F-EF15053340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70F8C4-C839-47CC-B03E-B56DCF9BF73F}" type="datetimeFigureOut">
              <a:rPr lang="ru-RU" smtClean="0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7D4D87-DE78-452E-8198-D9210C8523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442EB7-66F7-445A-96E1-5228A7F1250B}" type="datetimeFigureOut">
              <a:rPr lang="ru-RU" smtClean="0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993666-7810-459B-B2D3-BCE3C9182E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951A42-3E21-43DE-94C9-1E4AB3746C9B}" type="datetimeFigureOut">
              <a:rPr lang="ru-RU" smtClean="0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C9F8D7-9C71-4B49-8E47-AC867EA2D03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5FA2BC-4C60-4BF8-ACD0-B6987B9599F2}" type="datetimeFigureOut">
              <a:rPr lang="ru-RU" smtClean="0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4E990F-5ABF-4247-874B-DB05BE736A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E2A24-53E7-4189-AE55-9682D9E2DC37}" type="datetimeFigureOut">
              <a:rPr lang="ru-RU" smtClean="0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62F849-75F9-4A79-9218-D61B320A19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69506B-F230-49E9-97C9-A86DB0D7C6FE}" type="datetimeFigureOut">
              <a:rPr lang="ru-RU" smtClean="0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D4BDB-143A-4D03-8334-4CCA7624B2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FDB65EE-242D-4750-B5F1-1D1BC4BC3C1D}" type="datetimeFigureOut">
              <a:rPr lang="ru-RU" smtClean="0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ABAB5A5-C025-447A-86F3-373017D3F6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50" r:id="rId1"/>
    <p:sldLayoutId id="2147484151" r:id="rId2"/>
    <p:sldLayoutId id="2147484152" r:id="rId3"/>
    <p:sldLayoutId id="2147484153" r:id="rId4"/>
    <p:sldLayoutId id="2147484154" r:id="rId5"/>
    <p:sldLayoutId id="2147484155" r:id="rId6"/>
    <p:sldLayoutId id="2147484156" r:id="rId7"/>
    <p:sldLayoutId id="2147484157" r:id="rId8"/>
    <p:sldLayoutId id="2147484158" r:id="rId9"/>
    <p:sldLayoutId id="2147484159" r:id="rId10"/>
    <p:sldLayoutId id="2147484160" r:id="rId11"/>
    <p:sldLayoutId id="2147484161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Муниципальное бюджетное образовательное учреждение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дополнительного образования детей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«</a:t>
            </a:r>
            <a:r>
              <a:rPr lang="ru-RU" dirty="0" err="1">
                <a:solidFill>
                  <a:srgbClr val="002060"/>
                </a:solidFill>
              </a:rPr>
              <a:t>Поспелихинский</a:t>
            </a:r>
            <a:r>
              <a:rPr lang="ru-RU" dirty="0">
                <a:solidFill>
                  <a:srgbClr val="002060"/>
                </a:solidFill>
              </a:rPr>
              <a:t>  районный Центр детского творчества»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283529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000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77406" y="2780928"/>
            <a:ext cx="7117180" cy="1470025"/>
          </a:xfrm>
        </p:spPr>
        <p:txBody>
          <a:bodyPr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Профессионально- значимые качества </a:t>
            </a:r>
            <a:r>
              <a:rPr lang="ru-RU" sz="4400" b="1" dirty="0" smtClean="0">
                <a:solidFill>
                  <a:srgbClr val="C00000"/>
                </a:solidFill>
              </a:rPr>
              <a:t>учителя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827584" y="5733256"/>
            <a:ext cx="7117180" cy="861420"/>
          </a:xfrm>
        </p:spPr>
        <p:txBody>
          <a:bodyPr/>
          <a:lstStyle/>
          <a:p>
            <a:pPr algn="ctr"/>
            <a:endParaRPr lang="ru-RU" b="1" dirty="0" smtClean="0"/>
          </a:p>
          <a:p>
            <a:pPr algn="ctr"/>
            <a:r>
              <a:rPr lang="ru-RU" b="1" dirty="0"/>
              <a:t>с</a:t>
            </a:r>
            <a:r>
              <a:rPr lang="ru-RU" b="1" dirty="0" smtClean="0"/>
              <a:t>. </a:t>
            </a:r>
            <a:r>
              <a:rPr lang="ru-RU" b="1" dirty="0" smtClean="0"/>
              <a:t>Поспелиха 2012 год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5811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2283529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000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77406" y="2283529"/>
            <a:ext cx="7117180" cy="1470025"/>
          </a:xfrm>
        </p:spPr>
        <p:txBody>
          <a:bodyPr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Спасибо </a:t>
            </a:r>
            <a:br>
              <a:rPr lang="ru-RU" sz="4400" b="1" dirty="0" smtClean="0">
                <a:solidFill>
                  <a:srgbClr val="C00000"/>
                </a:solidFill>
              </a:rPr>
            </a:br>
            <a:r>
              <a:rPr lang="ru-RU" sz="4400" b="1" dirty="0" smtClean="0">
                <a:solidFill>
                  <a:srgbClr val="C00000"/>
                </a:solidFill>
              </a:rPr>
              <a:t>за </a:t>
            </a:r>
            <a:r>
              <a:rPr lang="ru-RU" sz="4400" b="1" dirty="0" smtClean="0">
                <a:solidFill>
                  <a:srgbClr val="C00000"/>
                </a:solidFill>
              </a:rPr>
              <a:t>внимание!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94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7117180" cy="147002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Профессиональные качества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420888"/>
            <a:ext cx="7117180" cy="36004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tx1"/>
                </a:solidFill>
              </a:rPr>
              <a:t>Эрудиция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tx1"/>
                </a:solidFill>
              </a:rPr>
              <a:t>Целеполагание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tx1"/>
                </a:solidFill>
              </a:rPr>
              <a:t>Практическое мышление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tx1"/>
                </a:solidFill>
              </a:rPr>
              <a:t>Интуиция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tx1"/>
                </a:solidFill>
              </a:rPr>
              <a:t>Импровизация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tx1"/>
                </a:solidFill>
              </a:rPr>
              <a:t>Наблюдательность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tx1"/>
                </a:solidFill>
              </a:rPr>
              <a:t>Оптимизм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tx1"/>
                </a:solidFill>
              </a:rPr>
              <a:t>Находчивость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074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Личностные качества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b="1" dirty="0" smtClean="0"/>
              <a:t>Вежливость, воспитанность, внимательность, выдержка и самообладание, гибкость поведения, гуманность, дисциплинированность, доброта, искренность, инициативность, любовь к детям, настойчивость, ответственность, организованность, патриотизм, принципиальность, самокритичность, справедливость, смелость, чуткость, эмоциональность…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91492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4282637" cy="924475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Идеальный учитель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1115616" y="1628800"/>
            <a:ext cx="3831317" cy="5040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/>
              <a:t>плюс</a:t>
            </a:r>
          </a:p>
          <a:p>
            <a:pPr marL="0" indent="0" algn="ctr"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Собственно личностные качества</a:t>
            </a:r>
          </a:p>
          <a:p>
            <a:pPr marL="0" indent="0" algn="ctr">
              <a:buNone/>
            </a:pPr>
            <a:r>
              <a:rPr lang="ru-RU" sz="3000" b="1" i="1" dirty="0" smtClean="0"/>
              <a:t>Направленность</a:t>
            </a:r>
          </a:p>
          <a:p>
            <a:pPr marL="0" indent="0" algn="ctr">
              <a:buNone/>
            </a:pPr>
            <a:r>
              <a:rPr lang="ru-RU" sz="3000" b="1" i="1" dirty="0" smtClean="0"/>
              <a:t>Уровень притязаний</a:t>
            </a:r>
          </a:p>
          <a:p>
            <a:pPr marL="0" indent="0" algn="ctr">
              <a:buNone/>
            </a:pPr>
            <a:r>
              <a:rPr lang="ru-RU" sz="3000" b="1" i="1" dirty="0" smtClean="0"/>
              <a:t>Самооценка</a:t>
            </a:r>
          </a:p>
          <a:p>
            <a:pPr marL="0" indent="0" algn="ctr">
              <a:buNone/>
            </a:pPr>
            <a:r>
              <a:rPr lang="ru-RU" sz="3000" b="1" i="1" dirty="0" smtClean="0"/>
              <a:t>Образ «Я»</a:t>
            </a:r>
            <a:endParaRPr lang="ru-RU" sz="3000" b="1" i="1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80112" y="548680"/>
            <a:ext cx="1872208" cy="5914940"/>
          </a:xfrm>
        </p:spPr>
      </p:pic>
    </p:spTree>
    <p:extLst>
      <p:ext uri="{BB962C8B-B14F-4D97-AF65-F5344CB8AC3E}">
        <p14:creationId xmlns:p14="http://schemas.microsoft.com/office/powerpoint/2010/main" val="204818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2377" y="476672"/>
            <a:ext cx="8229600" cy="1139825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Качества личности педагога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467544" y="2132856"/>
            <a:ext cx="2962672" cy="21859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 smtClean="0"/>
              <a:t>Психологические черты личности как индивидуальности</a:t>
            </a:r>
            <a:endParaRPr lang="ru-RU" sz="2800" b="1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771800" y="4149080"/>
            <a:ext cx="3600400" cy="2187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 smtClean="0"/>
              <a:t>Педагог в структуре межличностных отношений</a:t>
            </a:r>
            <a:endParaRPr lang="ru-RU" sz="2800" b="1" dirty="0"/>
          </a:p>
        </p:txBody>
      </p:sp>
      <p:sp>
        <p:nvSpPr>
          <p:cNvPr id="6" name="Объект 5"/>
          <p:cNvSpPr>
            <a:spLocks noGrp="1"/>
          </p:cNvSpPr>
          <p:nvPr>
            <p:ph sz="half" idx="3"/>
          </p:nvPr>
        </p:nvSpPr>
        <p:spPr>
          <a:xfrm>
            <a:off x="5148064" y="1412776"/>
            <a:ext cx="3668216" cy="35612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/>
              <a:t>Профессиональные черты личности учителя</a:t>
            </a:r>
            <a:endParaRPr lang="ru-RU" sz="2800" b="1" dirty="0"/>
          </a:p>
        </p:txBody>
      </p:sp>
      <p:sp>
        <p:nvSpPr>
          <p:cNvPr id="8" name="Тройная стрелка влево/вправо/вверх 7"/>
          <p:cNvSpPr/>
          <p:nvPr/>
        </p:nvSpPr>
        <p:spPr>
          <a:xfrm flipV="1">
            <a:off x="4063117" y="1844824"/>
            <a:ext cx="928120" cy="933178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65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043608" y="764704"/>
            <a:ext cx="7117180" cy="147002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Психологические  черты личности как индивидуальности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043608" y="2636912"/>
            <a:ext cx="7117180" cy="367240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</a:rPr>
              <a:t>Сильный уравновешенный тип нервной системы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</a:rPr>
              <a:t>Тенденция к лидерству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</a:rPr>
              <a:t>Уверенность в себе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</a:rPr>
              <a:t>Требовательность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</a:rPr>
              <a:t>Добросердечие и отзывчивость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0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Педагог в структуре межличностных отношений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800" b="1" dirty="0" smtClean="0"/>
              <a:t>Преобладает демократический стиль общения с учащимися и коллегами</a:t>
            </a:r>
          </a:p>
          <a:p>
            <a:pPr>
              <a:buFont typeface="+mj-lt"/>
              <a:buAutoNum type="arabicPeriod"/>
            </a:pPr>
            <a:r>
              <a:rPr lang="ru-RU" sz="2800" b="1" dirty="0" smtClean="0"/>
              <a:t>Адекватная самооценка</a:t>
            </a:r>
          </a:p>
          <a:p>
            <a:pPr>
              <a:buFont typeface="+mj-lt"/>
              <a:buAutoNum type="arabicPeriod"/>
            </a:pPr>
            <a:r>
              <a:rPr lang="ru-RU" sz="2800" b="1" dirty="0" smtClean="0"/>
              <a:t>Стремление к сотрудничеству с коллегами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143679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Профессиональные черты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276872"/>
            <a:ext cx="7125112" cy="4051437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ru-RU" sz="2400" b="1" dirty="0" smtClean="0"/>
              <a:t>Широкая эрудиция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Четкая дикция, общая и специальная грамотность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Элегантный внешний вид, выразительные мимика и жесты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Мгновенная реакция на ситуацию, находчивость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Умение четко сформулировать цель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Умение организовать всех учащихся</a:t>
            </a:r>
          </a:p>
          <a:p>
            <a:pPr>
              <a:buFont typeface="+mj-lt"/>
              <a:buAutoNum type="arabicPeriod"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626198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Ранжирование по степени значимости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Доминантные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Периферийные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Негативные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Профессионально недопустимые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02506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2149</TotalTime>
  <Words>200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Winter</vt:lpstr>
      <vt:lpstr>Профессионально- значимые качества учителя</vt:lpstr>
      <vt:lpstr>Профессиональные качества </vt:lpstr>
      <vt:lpstr>Личностные качества</vt:lpstr>
      <vt:lpstr>Идеальный учитель</vt:lpstr>
      <vt:lpstr>Качества личности педагога</vt:lpstr>
      <vt:lpstr>Психологические  черты личности как индивидуальности</vt:lpstr>
      <vt:lpstr>Педагог в структуре межличностных отношений</vt:lpstr>
      <vt:lpstr>Профессиональные черты</vt:lpstr>
      <vt:lpstr>Ранжирование по степени значимости</vt:lpstr>
      <vt:lpstr>Спасибо 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образовательное учреждение дополнительного образования детей  «Поспелихинский районный Центр детского творчества»</dc:title>
  <dc:creator>Admin</dc:creator>
  <cp:lastModifiedBy>Admin</cp:lastModifiedBy>
  <cp:revision>50</cp:revision>
  <dcterms:created xsi:type="dcterms:W3CDTF">2011-11-16T16:53:44Z</dcterms:created>
  <dcterms:modified xsi:type="dcterms:W3CDTF">2016-02-08T17:00:15Z</dcterms:modified>
</cp:coreProperties>
</file>