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2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 autoAdjust="0"/>
    <p:restoredTop sz="94660"/>
  </p:normalViewPr>
  <p:slideViewPr>
    <p:cSldViewPr>
      <p:cViewPr varScale="1">
        <p:scale>
          <a:sx n="65" d="100"/>
          <a:sy n="65" d="100"/>
        </p:scale>
        <p:origin x="-13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DD66F5-37E9-489E-9B17-47D0D3379C3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CBD416-C515-47ED-8B16-7A9B6CE9BC4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6912768" cy="15365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BD2203"/>
                </a:solidFill>
                <a:latin typeface="Arial Black" pitchFamily="34" charset="0"/>
                <a:cs typeface="Times New Roman" pitchFamily="18" charset="0"/>
              </a:rPr>
              <a:t>Технология </a:t>
            </a:r>
          </a:p>
          <a:p>
            <a:r>
              <a:rPr lang="ru-RU" sz="3200" b="1" dirty="0" smtClean="0">
                <a:solidFill>
                  <a:srgbClr val="BD2203"/>
                </a:solidFill>
                <a:latin typeface="Arial Black" pitchFamily="34" charset="0"/>
                <a:cs typeface="Times New Roman" pitchFamily="18" charset="0"/>
              </a:rPr>
              <a:t>коллективного творческого </a:t>
            </a:r>
          </a:p>
          <a:p>
            <a:r>
              <a:rPr lang="ru-RU" sz="3200" b="1" dirty="0" smtClean="0">
                <a:solidFill>
                  <a:srgbClr val="BD2203"/>
                </a:solidFill>
                <a:latin typeface="Arial Black" pitchFamily="34" charset="0"/>
                <a:cs typeface="Times New Roman" pitchFamily="18" charset="0"/>
              </a:rPr>
              <a:t>воспитания</a:t>
            </a:r>
            <a:endParaRPr lang="ru-RU" sz="3200" b="1" dirty="0">
              <a:solidFill>
                <a:srgbClr val="BD2203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29600" cy="30963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Коллективное творческое </a:t>
            </a:r>
            <a:b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дело</a:t>
            </a: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5171" y="4005064"/>
            <a:ext cx="9036496" cy="13716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BD2203"/>
                </a:solidFill>
                <a:effectLst/>
                <a:latin typeface="Arial Black" pitchFamily="34" charset="0"/>
              </a:rPr>
              <a:t>V. Коллективное подведение итогов 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</a:br>
            <a:r>
              <a:rPr lang="ru-RU" sz="4000" dirty="0">
                <a:solidFill>
                  <a:srgbClr val="BD2203"/>
                </a:solidFill>
                <a:effectLst/>
              </a:rPr>
              <a:t/>
            </a:r>
            <a:br>
              <a:rPr lang="ru-RU" sz="4000" dirty="0">
                <a:solidFill>
                  <a:srgbClr val="BD2203"/>
                </a:solidFill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924800" cy="316835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Формы: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Обмен мнениями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Опрос</a:t>
            </a:r>
            <a:endParaRPr lang="ru-RU" sz="3800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 Анкетирование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Стенгазета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 Творческий отчет и др.</a:t>
            </a:r>
          </a:p>
          <a:p>
            <a:pPr marL="514350" lvl="0" indent="-514350">
              <a:buFont typeface="Wingdings 2"/>
              <a:buAutoNum type="arabicPeriod"/>
            </a:pPr>
            <a:endParaRPr lang="ru-RU" sz="3800" b="1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sz="3800" b="1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418" y="2780928"/>
            <a:ext cx="9036496" cy="13716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BD2203"/>
                </a:solidFill>
                <a:effectLst/>
                <a:latin typeface="Arial Black" pitchFamily="34" charset="0"/>
              </a:rPr>
              <a:t>V</a:t>
            </a:r>
            <a:r>
              <a:rPr lang="en-US" sz="4000" b="1" dirty="0" smtClean="0">
                <a:solidFill>
                  <a:srgbClr val="BD2203"/>
                </a:solidFill>
                <a:effectLst/>
                <a:latin typeface="Arial Black" pitchFamily="34" charset="0"/>
              </a:rPr>
              <a:t>I</a:t>
            </a:r>
            <a:r>
              <a:rPr lang="ru-RU" sz="4000" b="1" dirty="0" smtClean="0">
                <a:solidFill>
                  <a:srgbClr val="BD2203"/>
                </a:solidFill>
                <a:effectLst/>
                <a:latin typeface="Arial Black" pitchFamily="34" charset="0"/>
              </a:rPr>
              <a:t>. Последействие </a:t>
            </a:r>
            <a: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</a:br>
            <a:r>
              <a:rPr lang="ru-RU" sz="4000" dirty="0">
                <a:solidFill>
                  <a:srgbClr val="BD2203"/>
                </a:solidFill>
                <a:effectLst/>
              </a:rPr>
              <a:t/>
            </a:r>
            <a:br>
              <a:rPr lang="ru-RU" sz="4000" dirty="0">
                <a:solidFill>
                  <a:srgbClr val="BD2203"/>
                </a:solidFill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2708920"/>
            <a:ext cx="7924800" cy="2736304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Использовать полученный опыт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Учесть ошибки и недочеты</a:t>
            </a:r>
            <a:endParaRPr lang="ru-RU" sz="3800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Включить в работу менее активных</a:t>
            </a:r>
          </a:p>
          <a:p>
            <a:pPr marL="514350" lvl="0" indent="-514350">
              <a:buFont typeface="Wingdings 2"/>
              <a:buAutoNum type="arabicPeriod"/>
            </a:pPr>
            <a:endParaRPr lang="ru-RU" sz="3800" b="1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sz="3800" b="1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924800" cy="136815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Коллективное творческое дело: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068960"/>
            <a:ext cx="7924800" cy="352839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Формирует и развивает коллектив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Развивает личность каждого ребенка и его способности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Развивает коллективное и индивидуальное творчество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Обучает правилам и формам совместной работы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Реализует коммуникационные потребности детей</a:t>
            </a:r>
            <a:endParaRPr lang="ru-RU" sz="2800" dirty="0">
              <a:solidFill>
                <a:srgbClr val="BD220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924800" cy="136815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Эффективные приемы коллективного творчества: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501008"/>
            <a:ext cx="7924800" cy="352839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Прием создания </a:t>
            </a:r>
            <a:r>
              <a:rPr lang="ru-RU" sz="2800" dirty="0" err="1" smtClean="0">
                <a:solidFill>
                  <a:srgbClr val="BD2203"/>
                </a:solidFill>
                <a:latin typeface="Arial Black" pitchFamily="34" charset="0"/>
              </a:rPr>
              <a:t>микрогрупп</a:t>
            </a:r>
            <a:endParaRPr lang="ru-RU" sz="2800" dirty="0" smtClean="0">
              <a:solidFill>
                <a:srgbClr val="BD2203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«Мозговой штурм»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Отбор идей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Защита идей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Дискуссия</a:t>
            </a:r>
            <a:endParaRPr lang="ru-RU" sz="2800" dirty="0">
              <a:solidFill>
                <a:srgbClr val="BD220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924800" cy="136815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Условия успеха КТД: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7924800" cy="316835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Не нарушать последовательности стадий КТД;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Опираться на опыт предшествующих КТД;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BD2203"/>
                </a:solidFill>
                <a:latin typeface="Arial Black" pitchFamily="34" charset="0"/>
              </a:rPr>
              <a:t>Реализовывать в КТД идею заботы.</a:t>
            </a:r>
          </a:p>
        </p:txBody>
      </p:sp>
    </p:spTree>
    <p:extLst>
      <p:ext uri="{BB962C8B-B14F-4D97-AF65-F5344CB8AC3E}">
        <p14:creationId xmlns:p14="http://schemas.microsoft.com/office/powerpoint/2010/main" val="8241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05009"/>
            <a:ext cx="7924800" cy="5040560"/>
          </a:xfrm>
        </p:spPr>
        <p:txBody>
          <a:bodyPr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Все, что вы собираетесь предложить детям, должно быть разработано ЗАРАНЕЕ;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 должен быть сам убежден в правильности выбора, тогда он сможет «заразить» детей своей идеей;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Задуманное должно соответствовать интересам детей данного возраста;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Участвуют в предложенном мероприятии ВСЕ;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Подготовка должна создавать радость в работе, стимулировать поиск различных решений;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 всегда находятся рядом и принимают активное участие;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Обязательно достижение какого-либо результата, сопровождающегося награждением лучших и отличившихся;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Любая разумная идея должна быть услышана;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Каждый ребенок должен найти для себя место.</a:t>
            </a:r>
          </a:p>
        </p:txBody>
      </p:sp>
    </p:spTree>
    <p:extLst>
      <p:ext uri="{BB962C8B-B14F-4D97-AF65-F5344CB8AC3E}">
        <p14:creationId xmlns:p14="http://schemas.microsoft.com/office/powerpoint/2010/main" val="23724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924800" cy="1368152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BD2203"/>
                </a:solidFill>
                <a:latin typeface="Arial Black" pitchFamily="34" charset="0"/>
              </a:rPr>
              <a:t>Желаю успеха!</a:t>
            </a:r>
            <a:endParaRPr lang="ru-RU" sz="6600" dirty="0">
              <a:solidFill>
                <a:srgbClr val="BD220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496944" cy="180020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BD2203"/>
                </a:solidFill>
                <a:latin typeface="Minion Pro Cond" pitchFamily="18" charset="0"/>
              </a:rPr>
              <a:t>«Каждое дело – творчески, иначе – зачем?</a:t>
            </a:r>
            <a:br>
              <a:rPr lang="ru-RU" sz="3600" i="1" dirty="0" smtClean="0">
                <a:solidFill>
                  <a:srgbClr val="BD2203"/>
                </a:solidFill>
                <a:latin typeface="Minion Pro Cond" pitchFamily="18" charset="0"/>
              </a:rPr>
            </a:br>
            <a:r>
              <a:rPr lang="ru-RU" sz="3600" i="1" dirty="0" smtClean="0">
                <a:solidFill>
                  <a:srgbClr val="BD2203"/>
                </a:solidFill>
                <a:latin typeface="Minion Pro Cond" pitchFamily="18" charset="0"/>
              </a:rPr>
              <a:t>Каждое дело – с пользой, иначе – зачем?</a:t>
            </a:r>
            <a:br>
              <a:rPr lang="ru-RU" sz="3600" i="1" dirty="0" smtClean="0">
                <a:solidFill>
                  <a:srgbClr val="BD2203"/>
                </a:solidFill>
                <a:latin typeface="Minion Pro Cond" pitchFamily="18" charset="0"/>
              </a:rPr>
            </a:br>
            <a:r>
              <a:rPr lang="ru-RU" sz="3600" i="1" dirty="0" smtClean="0">
                <a:solidFill>
                  <a:srgbClr val="BD2203"/>
                </a:solidFill>
                <a:latin typeface="Minion Pro Cond" pitchFamily="18" charset="0"/>
              </a:rPr>
              <a:t>Каждое дело – вместе, иначе – зачем?»</a:t>
            </a:r>
            <a:r>
              <a:rPr lang="ru-RU" sz="3600" i="1" dirty="0" smtClean="0">
                <a:solidFill>
                  <a:srgbClr val="0000FF"/>
                </a:solidFill>
                <a:latin typeface="Minion Pro Cond" pitchFamily="18" charset="0"/>
              </a:rPr>
              <a:t/>
            </a:r>
            <a:br>
              <a:rPr lang="ru-RU" sz="3600" i="1" dirty="0" smtClean="0">
                <a:solidFill>
                  <a:srgbClr val="0000FF"/>
                </a:solidFill>
                <a:latin typeface="Minion Pro Cond" pitchFamily="18" charset="0"/>
              </a:rPr>
            </a:br>
            <a:r>
              <a:rPr lang="ru-RU" sz="3600" i="1" dirty="0" smtClean="0">
                <a:solidFill>
                  <a:srgbClr val="0000FF"/>
                </a:solidFill>
                <a:latin typeface="Minion Pro Cond" pitchFamily="18" charset="0"/>
              </a:rPr>
              <a:t>                                                                     </a:t>
            </a:r>
            <a:r>
              <a:rPr lang="ru-RU" sz="3600" i="1" dirty="0" err="1" smtClean="0">
                <a:solidFill>
                  <a:srgbClr val="0000FF"/>
                </a:solidFill>
                <a:latin typeface="Minion Pro Cond" pitchFamily="18" charset="0"/>
              </a:rPr>
              <a:t>И.П.Иванов</a:t>
            </a:r>
            <a:endParaRPr lang="ru-RU" sz="3600" i="1" dirty="0">
              <a:solidFill>
                <a:srgbClr val="0000FF"/>
              </a:solidFill>
              <a:latin typeface="Minion Pro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924800" cy="13716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  <a:t>Отличительные признаки КТД: </a:t>
            </a:r>
            <a:r>
              <a:rPr lang="ru-RU" sz="3600" dirty="0">
                <a:solidFill>
                  <a:srgbClr val="BD2203"/>
                </a:solidFill>
                <a:effectLst/>
              </a:rPr>
              <a:t/>
            </a:r>
            <a:br>
              <a:rPr lang="ru-RU" sz="3600" dirty="0">
                <a:solidFill>
                  <a:srgbClr val="BD2203"/>
                </a:solidFill>
                <a:effectLst/>
              </a:rPr>
            </a:br>
            <a:endParaRPr lang="ru-RU" dirty="0">
              <a:solidFill>
                <a:srgbClr val="BD2203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924800" cy="338437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0000FF"/>
                </a:solidFill>
                <a:latin typeface="Arial Black" pitchFamily="34" charset="0"/>
              </a:rPr>
              <a:t>совместное создание дела   </a:t>
            </a:r>
            <a:r>
              <a:rPr lang="ru-RU" sz="2600" dirty="0" smtClean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ru-RU" sz="2600" dirty="0">
                <a:solidFill>
                  <a:srgbClr val="0000FF"/>
                </a:solidFill>
                <a:latin typeface="Arial Black" pitchFamily="34" charset="0"/>
              </a:rPr>
              <a:t>продумывание, проведение и </a:t>
            </a:r>
            <a:r>
              <a:rPr lang="ru-RU" sz="2600" dirty="0" smtClean="0">
                <a:solidFill>
                  <a:srgbClr val="0000FF"/>
                </a:solidFill>
                <a:latin typeface="Arial Black" pitchFamily="34" charset="0"/>
              </a:rPr>
              <a:t>анализ</a:t>
            </a:r>
            <a:endParaRPr lang="ru-RU" sz="2600" dirty="0">
              <a:solidFill>
                <a:srgbClr val="0000FF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0000FF"/>
                </a:solidFill>
                <a:latin typeface="Arial Black" pitchFamily="34" charset="0"/>
              </a:rPr>
              <a:t>социальный </a:t>
            </a:r>
            <a:r>
              <a:rPr lang="ru-RU" sz="3500" dirty="0">
                <a:solidFill>
                  <a:srgbClr val="0000FF"/>
                </a:solidFill>
                <a:latin typeface="Arial Black" pitchFamily="34" charset="0"/>
              </a:rPr>
              <a:t>характер </a:t>
            </a:r>
            <a:endParaRPr lang="ru-RU" sz="35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2600" dirty="0" smtClean="0">
                <a:solidFill>
                  <a:srgbClr val="0000FF"/>
                </a:solidFill>
                <a:latin typeface="Arial Black" pitchFamily="34" charset="0"/>
              </a:rPr>
              <a:t>    (</a:t>
            </a:r>
            <a:r>
              <a:rPr lang="ru-RU" sz="2600" dirty="0">
                <a:solidFill>
                  <a:srgbClr val="0000FF"/>
                </a:solidFill>
                <a:latin typeface="Arial Black" pitchFamily="34" charset="0"/>
              </a:rPr>
              <a:t>для кого это нужно</a:t>
            </a:r>
            <a:r>
              <a:rPr lang="ru-RU" sz="2600" dirty="0" smtClean="0">
                <a:solidFill>
                  <a:srgbClr val="0000FF"/>
                </a:solidFill>
                <a:latin typeface="Arial Black" pitchFamily="34" charset="0"/>
              </a:rPr>
              <a:t>?)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0000FF"/>
                </a:solidFill>
                <a:latin typeface="Arial Black" pitchFamily="34" charset="0"/>
              </a:rPr>
              <a:t>высокая </a:t>
            </a:r>
            <a:r>
              <a:rPr lang="ru-RU" sz="3500" dirty="0">
                <a:solidFill>
                  <a:srgbClr val="0000FF"/>
                </a:solidFill>
                <a:latin typeface="Arial Black" pitchFamily="34" charset="0"/>
              </a:rPr>
              <a:t>мотивация создателей. </a:t>
            </a:r>
            <a:br>
              <a:rPr lang="ru-RU" sz="3500" dirty="0">
                <a:solidFill>
                  <a:srgbClr val="0000FF"/>
                </a:solidFill>
                <a:latin typeface="Arial Black" pitchFamily="34" charset="0"/>
              </a:rPr>
            </a:br>
            <a:endParaRPr lang="ru-RU" sz="3500" dirty="0">
              <a:solidFill>
                <a:srgbClr val="0000FF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2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4800" cy="13716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BD2203"/>
                </a:solidFill>
                <a:latin typeface="Arial Black" pitchFamily="34" charset="0"/>
              </a:rPr>
              <a:t>Виды КТД по Иванову: </a:t>
            </a:r>
            <a:endParaRPr lang="ru-RU" sz="4000" dirty="0">
              <a:solidFill>
                <a:srgbClr val="BD220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2420888"/>
            <a:ext cx="7924800" cy="9847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FF"/>
                </a:solidFill>
                <a:latin typeface="Arial Black" pitchFamily="34" charset="0"/>
              </a:rPr>
              <a:t>• Трудовые </a:t>
            </a:r>
            <a:br>
              <a:rPr lang="ru-RU" sz="32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FF"/>
                </a:solidFill>
                <a:latin typeface="Arial Black" pitchFamily="34" charset="0"/>
              </a:rPr>
              <a:t>• Познавательные </a:t>
            </a:r>
            <a:br>
              <a:rPr lang="ru-RU" sz="32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FF"/>
                </a:solidFill>
                <a:latin typeface="Arial Black" pitchFamily="34" charset="0"/>
              </a:rPr>
              <a:t>• </a:t>
            </a:r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Художественные</a:t>
            </a:r>
            <a:r>
              <a:rPr lang="ru-RU" sz="3200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FF"/>
                </a:solidFill>
                <a:latin typeface="Arial Black" pitchFamily="34" charset="0"/>
              </a:rPr>
              <a:t>• </a:t>
            </a:r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Спортивные</a:t>
            </a:r>
            <a:r>
              <a:rPr lang="ru-RU" sz="3200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FF"/>
                </a:solidFill>
                <a:latin typeface="Arial Black" pitchFamily="34" charset="0"/>
              </a:rPr>
              <a:t>• Общественные </a:t>
            </a:r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праздники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  <a:t>Организация коллективных творческих дел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4059238" cy="30331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59238" cy="2706158"/>
          </a:xfrm>
        </p:spPr>
      </p:pic>
    </p:spTree>
    <p:extLst>
      <p:ext uri="{BB962C8B-B14F-4D97-AF65-F5344CB8AC3E}">
        <p14:creationId xmlns:p14="http://schemas.microsoft.com/office/powerpoint/2010/main" val="37039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924800" cy="1371600"/>
          </a:xfrm>
        </p:spPr>
        <p:txBody>
          <a:bodyPr/>
          <a:lstStyle/>
          <a:p>
            <a:r>
              <a:rPr lang="ru-RU" sz="4000" b="1" dirty="0">
                <a:solidFill>
                  <a:srgbClr val="BD2203"/>
                </a:solidFill>
                <a:effectLst/>
                <a:latin typeface="Arial Black" pitchFamily="34" charset="0"/>
              </a:rPr>
              <a:t>I. </a:t>
            </a:r>
            <a:r>
              <a:rPr lang="ru-RU" sz="4000" b="1" dirty="0">
                <a:solidFill>
                  <a:srgbClr val="BD2203"/>
                </a:solidFill>
                <a:effectLst/>
                <a:latin typeface="Arial Black" pitchFamily="34" charset="0"/>
              </a:rPr>
              <a:t>Предварительная работа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2492896"/>
            <a:ext cx="7924800" cy="3744416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Определить воспитательные </a:t>
            </a:r>
            <a:r>
              <a:rPr lang="ru-RU" sz="3800" b="1" dirty="0">
                <a:solidFill>
                  <a:srgbClr val="0000FF"/>
                </a:solidFill>
              </a:rPr>
              <a:t>задачи</a:t>
            </a:r>
            <a:r>
              <a:rPr lang="ru-RU" sz="3800" dirty="0" smtClean="0">
                <a:solidFill>
                  <a:srgbClr val="0000FF"/>
                </a:solidFill>
              </a:rPr>
              <a:t>.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 Продумать </a:t>
            </a:r>
            <a:r>
              <a:rPr lang="ru-RU" sz="3800" b="1" dirty="0">
                <a:solidFill>
                  <a:srgbClr val="0000FF"/>
                </a:solidFill>
              </a:rPr>
              <a:t>способы реализации своих замыслов</a:t>
            </a:r>
            <a:r>
              <a:rPr lang="ru-RU" sz="3800" b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 Наметить </a:t>
            </a:r>
            <a:r>
              <a:rPr lang="ru-RU" sz="3800" b="1" dirty="0">
                <a:solidFill>
                  <a:srgbClr val="0000FF"/>
                </a:solidFill>
              </a:rPr>
              <a:t>действия, для вовлечения детей в коллективную </a:t>
            </a:r>
            <a:r>
              <a:rPr lang="ru-RU" sz="3800" b="1" dirty="0" smtClean="0">
                <a:solidFill>
                  <a:srgbClr val="0000FF"/>
                </a:solidFill>
              </a:rPr>
              <a:t>деятельность </a:t>
            </a:r>
            <a:endParaRPr lang="ru-RU" sz="3800" b="1" dirty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32856"/>
            <a:ext cx="9036496" cy="13716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BD2203"/>
                </a:solidFill>
                <a:effectLst/>
                <a:latin typeface="Arial Black" pitchFamily="34" charset="0"/>
              </a:rPr>
              <a:t>II. Коллективное планирование 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2492896"/>
            <a:ext cx="7924800" cy="396044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Выбрать направление деятельности</a:t>
            </a:r>
            <a:r>
              <a:rPr lang="ru-RU" sz="3800" dirty="0" smtClean="0">
                <a:solidFill>
                  <a:srgbClr val="0000FF"/>
                </a:solidFill>
              </a:rPr>
              <a:t>.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 Детально определить содержание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Распределить обязанности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 Установить сроки выполнения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Определить условия подведения итогов</a:t>
            </a:r>
          </a:p>
          <a:p>
            <a:pPr marL="514350" lvl="0" indent="-514350">
              <a:buFont typeface="Wingdings 2"/>
              <a:buAutoNum type="arabicPeriod"/>
            </a:pPr>
            <a:endParaRPr lang="ru-RU" sz="3800" b="1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212976"/>
            <a:ext cx="9036496" cy="13716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BD2203"/>
                </a:solidFill>
                <a:effectLst/>
                <a:latin typeface="Arial Black" pitchFamily="34" charset="0"/>
              </a:rPr>
              <a:t>III. Коллективная подготовка дела </a:t>
            </a:r>
            <a: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2492896"/>
            <a:ext cx="7924800" cy="396044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Реклама дела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Подготовка сценария</a:t>
            </a:r>
            <a:endParaRPr lang="ru-RU" sz="3800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 Подготовка костюмов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Разучивание стихов и песен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 Оформление места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Приглашение жюри и гостей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3800" b="1" dirty="0" smtClean="0">
                <a:solidFill>
                  <a:srgbClr val="0000FF"/>
                </a:solidFill>
              </a:rPr>
              <a:t>Организация прессы</a:t>
            </a:r>
          </a:p>
          <a:p>
            <a:pPr marL="514350" lvl="0" indent="-514350">
              <a:buFont typeface="Wingdings 2"/>
              <a:buAutoNum type="arabicPeriod"/>
            </a:pPr>
            <a:endParaRPr lang="ru-RU" sz="3800" b="1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sz="3800" b="1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Font typeface="Wingdings 2"/>
              <a:buAutoNum type="arabicPeriod"/>
            </a:pP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BD2203"/>
                </a:solidFill>
                <a:effectLst/>
                <a:latin typeface="Arial Black" pitchFamily="34" charset="0"/>
              </a:rPr>
              <a:t>IV. </a:t>
            </a:r>
            <a:r>
              <a:rPr lang="ru-RU" sz="4000" b="1" dirty="0">
                <a:solidFill>
                  <a:srgbClr val="BD2203"/>
                </a:solidFill>
                <a:effectLst/>
                <a:latin typeface="Arial Black" pitchFamily="34" charset="0"/>
              </a:rPr>
              <a:t>Проведение КТД </a:t>
            </a:r>
            <a: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</a:br>
            <a: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BD2203"/>
                </a:solidFill>
                <a:effectLst/>
                <a:latin typeface="Arial Black" pitchFamily="34" charset="0"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4400" b="1" dirty="0">
                <a:solidFill>
                  <a:srgbClr val="BD2203"/>
                </a:solidFill>
                <a:effectLst/>
                <a:latin typeface="Arial Black" pitchFamily="34" charset="0"/>
              </a:rPr>
              <a:t>IV. Проведение КТД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6089241" cy="4059494"/>
          </a:xfrm>
        </p:spPr>
      </p:pic>
    </p:spTree>
    <p:extLst>
      <p:ext uri="{BB962C8B-B14F-4D97-AF65-F5344CB8AC3E}">
        <p14:creationId xmlns:p14="http://schemas.microsoft.com/office/powerpoint/2010/main" val="10773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478</TotalTime>
  <Words>335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Коллективное творческое  дело</vt:lpstr>
      <vt:lpstr>«Каждое дело – творчески, иначе – зачем? Каждое дело – с пользой, иначе – зачем? Каждое дело – вместе, иначе – зачем?»                                                                      И.П.Иванов</vt:lpstr>
      <vt:lpstr>Отличительные признаки КТД:  </vt:lpstr>
      <vt:lpstr>Виды КТД по Иванову: </vt:lpstr>
      <vt:lpstr>Организация коллективных творческих дел</vt:lpstr>
      <vt:lpstr>I. Предварительная работа  </vt:lpstr>
      <vt:lpstr>II. Коллективное планирование   </vt:lpstr>
      <vt:lpstr>III. Коллективная подготовка дела    </vt:lpstr>
      <vt:lpstr>IV. Проведение КТД     IV. Проведение КТД</vt:lpstr>
      <vt:lpstr>V. Коллективное подведение итогов     </vt:lpstr>
      <vt:lpstr>VI. Последействие    </vt:lpstr>
      <vt:lpstr>Коллективное творческое дело:</vt:lpstr>
      <vt:lpstr>Эффективные приемы коллективного творчества:</vt:lpstr>
      <vt:lpstr>Условия успеха КТД:</vt:lpstr>
      <vt:lpstr>Презентация PowerPoint</vt:lpstr>
      <vt:lpstr>Желаю успеха!</vt:lpstr>
    </vt:vector>
  </TitlesOfParts>
  <Company>VolgaSoft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Коллективное творческое  дело</dc:title>
  <dc:creator>Admin</dc:creator>
  <cp:lastModifiedBy>Admin</cp:lastModifiedBy>
  <cp:revision>19</cp:revision>
  <dcterms:created xsi:type="dcterms:W3CDTF">2015-03-22T11:43:57Z</dcterms:created>
  <dcterms:modified xsi:type="dcterms:W3CDTF">2015-03-22T19:42:35Z</dcterms:modified>
</cp:coreProperties>
</file>